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82" r:id="rId3"/>
    <p:sldId id="262" r:id="rId4"/>
    <p:sldId id="263" r:id="rId5"/>
    <p:sldId id="264" r:id="rId6"/>
    <p:sldId id="265" r:id="rId7"/>
    <p:sldId id="290" r:id="rId8"/>
    <p:sldId id="260" r:id="rId9"/>
    <p:sldId id="269" r:id="rId10"/>
    <p:sldId id="283" r:id="rId11"/>
    <p:sldId id="272" r:id="rId12"/>
    <p:sldId id="278" r:id="rId13"/>
    <p:sldId id="266" r:id="rId14"/>
    <p:sldId id="291" r:id="rId15"/>
    <p:sldId id="284" r:id="rId16"/>
    <p:sldId id="285" r:id="rId17"/>
    <p:sldId id="286" r:id="rId18"/>
    <p:sldId id="287" r:id="rId19"/>
    <p:sldId id="288" r:id="rId20"/>
    <p:sldId id="267" r:id="rId21"/>
    <p:sldId id="292" r:id="rId22"/>
    <p:sldId id="257" r:id="rId23"/>
    <p:sldId id="277" r:id="rId24"/>
    <p:sldId id="274" r:id="rId25"/>
    <p:sldId id="275" r:id="rId26"/>
    <p:sldId id="276" r:id="rId27"/>
    <p:sldId id="261" r:id="rId28"/>
    <p:sldId id="270" r:id="rId29"/>
    <p:sldId id="271" r:id="rId30"/>
    <p:sldId id="280" r:id="rId31"/>
    <p:sldId id="281" r:id="rId32"/>
    <p:sldId id="279" r:id="rId33"/>
    <p:sldId id="258" r:id="rId34"/>
    <p:sldId id="289" r:id="rId3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7/29/20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1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0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6174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60088"/>
            <a:ext cx="10058400" cy="46926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7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1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1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0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8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9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09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B81B82-57C6-45C4-9509-E57DAC363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1570" b="38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5D4CBC-0225-3F44-8DDA-399F5319D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kumimoji="1" lang="en-US" altLang="ko-Kore-KR" dirty="0" err="1"/>
              <a:t>Team_EV</a:t>
            </a:r>
            <a:endParaRPr kumimoji="1" lang="ko-Kore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05B89-318B-2546-8199-10F9AF62BEFE}"/>
              </a:ext>
            </a:extLst>
          </p:cNvPr>
          <p:cNvSpPr txBox="1"/>
          <p:nvPr/>
        </p:nvSpPr>
        <p:spPr>
          <a:xfrm>
            <a:off x="1307868" y="5854390"/>
            <a:ext cx="401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팀장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이형태 </a:t>
            </a:r>
            <a:endParaRPr kumimoji="1" lang="en-US" altLang="ko-KR" dirty="0"/>
          </a:p>
          <a:p>
            <a:r>
              <a:rPr kumimoji="1" lang="ko-KR" altLang="en-US" dirty="0"/>
              <a:t>팀원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곽경열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이준화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이승규 김수빈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0269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774"/>
          <a:stretch/>
        </p:blipFill>
        <p:spPr>
          <a:xfrm>
            <a:off x="691877" y="1443317"/>
            <a:ext cx="6201982" cy="47285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 txBox="1">
            <a:spLocks/>
          </p:cNvSpPr>
          <p:nvPr/>
        </p:nvSpPr>
        <p:spPr>
          <a:xfrm>
            <a:off x="6893859" y="1443316"/>
            <a:ext cx="5218623" cy="4728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kumimoji="1" lang="ko-KR" altLang="en-US" sz="1800" dirty="0"/>
              <a:t>중고차 구매 시 사용자의 차량 혹은 두가지 이상의 차량 시세를 비교할 수 있고 필터를 이용해 원하는 차량을 검색할 수 있는 중고차 구매 페이지 제작 예정</a:t>
            </a:r>
            <a:r>
              <a:rPr kumimoji="1" lang="en-US" altLang="ko-KR" sz="1800" dirty="0"/>
              <a:t>. </a:t>
            </a:r>
          </a:p>
          <a:p>
            <a:r>
              <a:rPr kumimoji="1" lang="en-US" altLang="ko-KR" sz="1800" dirty="0"/>
              <a:t>– </a:t>
            </a:r>
            <a:r>
              <a:rPr kumimoji="1" lang="ko-KR" altLang="en-US" sz="1800" dirty="0" err="1"/>
              <a:t>카이즈유</a:t>
            </a:r>
            <a:r>
              <a:rPr kumimoji="1" lang="ko-KR" altLang="en-US" sz="1800" dirty="0"/>
              <a:t> 참고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시세 및 시세 비교 서비스</a:t>
            </a:r>
            <a:r>
              <a:rPr kumimoji="1" lang="en-US" altLang="ko-KR" sz="1800" dirty="0"/>
              <a:t>)</a:t>
            </a:r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중고차 판매 시 간단한 입력 폼으로 손쉽게 </a:t>
            </a:r>
            <a:r>
              <a:rPr kumimoji="1" lang="ko-KR" altLang="en-US" sz="1800" dirty="0" err="1"/>
              <a:t>매물등록을</a:t>
            </a:r>
            <a:r>
              <a:rPr kumimoji="1" lang="ko-KR" altLang="en-US" sz="1800" dirty="0"/>
              <a:t> 돕는 중고차 판매 페이지 제작 예정</a:t>
            </a:r>
            <a:r>
              <a:rPr kumimoji="1" lang="en-US" altLang="ko-KR" sz="1800" dirty="0"/>
              <a:t>.</a:t>
            </a:r>
          </a:p>
          <a:p>
            <a:r>
              <a:rPr kumimoji="1" lang="en-US" altLang="ko-KR" sz="1800" dirty="0"/>
              <a:t>-</a:t>
            </a:r>
            <a:r>
              <a:rPr kumimoji="1" lang="ko-KR" altLang="en-US" sz="1800" dirty="0" err="1"/>
              <a:t>꿀카</a:t>
            </a:r>
            <a:r>
              <a:rPr kumimoji="1" lang="ko-KR" altLang="en-US" sz="1800" dirty="0"/>
              <a:t> 참고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중고차 거래 서비스</a:t>
            </a:r>
            <a:r>
              <a:rPr kumimoji="1" lang="en-US" altLang="ko-KR" sz="1800" dirty="0"/>
              <a:t>)</a:t>
            </a:r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일반 차량과 다른 일련의 과정을 가진 전기차의 폐차를 안내하는 폐차안내페이지 제작 예정</a:t>
            </a:r>
            <a:r>
              <a:rPr kumimoji="1" lang="en-US" altLang="ko-KR" sz="1800" dirty="0"/>
              <a:t>.</a:t>
            </a:r>
          </a:p>
          <a:p>
            <a:r>
              <a:rPr kumimoji="1" lang="en-US" altLang="ko-KR" sz="1800" dirty="0"/>
              <a:t>-</a:t>
            </a:r>
            <a:r>
              <a:rPr kumimoji="1" lang="ko-KR" altLang="en-US" sz="1800" dirty="0"/>
              <a:t>저공해차 </a:t>
            </a:r>
            <a:r>
              <a:rPr kumimoji="1" lang="ko-KR" altLang="en-US" sz="1800" dirty="0" err="1"/>
              <a:t>통합누리집</a:t>
            </a:r>
            <a:r>
              <a:rPr kumimoji="1" lang="ko-KR" altLang="en-US" sz="1800" dirty="0"/>
              <a:t> 참고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법령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지침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가이드라인</a:t>
            </a:r>
            <a:r>
              <a:rPr kumimoji="1" lang="en-US" altLang="ko-KR" sz="1800" dirty="0"/>
              <a:t>)</a:t>
            </a:r>
            <a:endParaRPr kumimoji="1" lang="ko-KR" altLang="en-US" sz="18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2D1D965-7DC4-6744-9063-B6994A4E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(2)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중고차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863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382EAC7-E97B-4B70-9089-4EAD51E4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68" y="1022665"/>
            <a:ext cx="7203688" cy="5258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EFED1-7C3D-4010-A9ED-8D69A9AEF95B}"/>
              </a:ext>
            </a:extLst>
          </p:cNvPr>
          <p:cNvSpPr txBox="1"/>
          <p:nvPr/>
        </p:nvSpPr>
        <p:spPr>
          <a:xfrm>
            <a:off x="8032595" y="951571"/>
            <a:ext cx="3653882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맑은 고딕"/>
              </a:rPr>
              <a:t>관리자가 홈페이지 사용자들의 선호도 등을 차트를 통해 한눈에 알아볼 수 있는 페이지를 </a:t>
            </a:r>
            <a:r>
              <a:rPr lang="ko-KR" altLang="en-US" sz="2400">
                <a:ea typeface="맑은 고딕"/>
              </a:rPr>
              <a:t>참고했습니다.</a:t>
            </a:r>
            <a:endParaRPr lang="ko-KR" altLang="en-US" sz="2400" dirty="0">
              <a:ea typeface="맑은 고딕"/>
            </a:endParaRPr>
          </a:p>
          <a:p>
            <a:r>
              <a:rPr lang="ko-KR" altLang="en-US" sz="2400" dirty="0">
                <a:ea typeface="맑은 고딕"/>
              </a:rPr>
              <a:t>전기차 구매부터 중고차 판매까지의 라이프 사이클을 한눈에 볼 수 있고 사용자선호도를 분석하여 관리자들이 알아 보기 쉬운 관리자 </a:t>
            </a:r>
            <a:r>
              <a:rPr lang="ko-KR" altLang="en-US" sz="2400">
                <a:ea typeface="맑은 고딕"/>
              </a:rPr>
              <a:t>페이지를 만들 예정입니다.</a:t>
            </a:r>
            <a:endParaRPr lang="ko-KR" altLang="en-US" sz="2400" dirty="0">
              <a:ea typeface="맑은 고딕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CB3AA6-4D1D-9542-8C27-89613916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617494"/>
          </a:xfrm>
        </p:spPr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관리자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4512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87100"/>
            <a:ext cx="4622800" cy="469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1300" y="1691775"/>
            <a:ext cx="4965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카이즈유의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챗봇은</a:t>
            </a:r>
            <a:r>
              <a:rPr lang="ko-KR" altLang="en-US" sz="2400" dirty="0"/>
              <a:t> 외부로 화면이 빠져 있으며 많은 정보를 보여준다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많은 정보를 보여주기 명령어들이 복잡하게 설계되어 있으며 필요한 정보를 찾기위해서는 많은 과정을 실행해야한다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간단한 명령어 하나로 원하는 정보를 바로 보여줄 수 있도록 개선이 필요하다</a:t>
            </a:r>
            <a:endParaRPr lang="en-US" altLang="ko-KR" sz="2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2831A3C-BD88-A54D-A604-3B89C5C4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챗봇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6350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59FA5-80BB-7244-8B6E-346292BC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(5)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게시판</a:t>
            </a:r>
            <a:endParaRPr kumimoji="1" lang="ko-Kore-KR" altLang="en-US" dirty="0"/>
          </a:p>
        </p:txBody>
      </p:sp>
      <p:pic>
        <p:nvPicPr>
          <p:cNvPr id="5" name="내용 개체 틀 4" descr="스크린샷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DBB41239-AEB8-F54A-96D3-D4F3B5C47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074694"/>
            <a:ext cx="9471660" cy="53278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243A6-2813-364C-8800-10278E3C482A}"/>
              </a:ext>
            </a:extLst>
          </p:cNvPr>
          <p:cNvSpPr txBox="1"/>
          <p:nvPr/>
        </p:nvSpPr>
        <p:spPr>
          <a:xfrm>
            <a:off x="1066800" y="305966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게시판은</a:t>
            </a:r>
            <a:r>
              <a:rPr kumimoji="1" lang="ko-KR" altLang="en-US" dirty="0"/>
              <a:t> 단순한 정보전달 및 질의응답용으로 활성화 되지 않고 있음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8D435-A983-214D-AA3F-7BAE408193AA}"/>
              </a:ext>
            </a:extLst>
          </p:cNvPr>
          <p:cNvSpPr txBox="1"/>
          <p:nvPr/>
        </p:nvSpPr>
        <p:spPr>
          <a:xfrm>
            <a:off x="700705" y="4592585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전기차에</a:t>
            </a:r>
            <a:r>
              <a:rPr kumimoji="1" lang="ko-KR" altLang="en-US" dirty="0"/>
              <a:t> 대한 정보를 사용자들이</a:t>
            </a:r>
            <a:endParaRPr kumimoji="1" lang="en-US" altLang="ko-KR" dirty="0"/>
          </a:p>
          <a:p>
            <a:r>
              <a:rPr kumimoji="1" lang="ko-KR" altLang="en-US" dirty="0"/>
              <a:t>서로 나누기 어려운 구조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50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88A7D-0EB2-AE49-8FFB-D77CAEEB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28700-BDE7-D64C-B888-ABA8E2EAB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순서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관리자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신차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중고차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지도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챗봇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4006632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E4221-8049-114B-B265-A57C1D17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관리자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63ECC7B-0E71-0E4C-9B88-FFD780DC2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93" y="1074693"/>
            <a:ext cx="11163530" cy="5326107"/>
          </a:xfrm>
        </p:spPr>
      </p:pic>
    </p:spTree>
    <p:extLst>
      <p:ext uri="{BB962C8B-B14F-4D97-AF65-F5344CB8AC3E}">
        <p14:creationId xmlns:p14="http://schemas.microsoft.com/office/powerpoint/2010/main" val="216263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31CCC-F22F-B24D-AC2D-29906890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신차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291CDF-C3D2-CF49-B309-D3E3268B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96" y="1137285"/>
            <a:ext cx="10058400" cy="4583430"/>
          </a:xfrm>
        </p:spPr>
      </p:pic>
    </p:spTree>
    <p:extLst>
      <p:ext uri="{BB962C8B-B14F-4D97-AF65-F5344CB8AC3E}">
        <p14:creationId xmlns:p14="http://schemas.microsoft.com/office/powerpoint/2010/main" val="2143117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FFA6F-CCDB-424B-85FF-928058C0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중고차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6215C8E-AFE5-3546-903B-B12FA883C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689" y="1074694"/>
            <a:ext cx="11103847" cy="5208119"/>
          </a:xfrm>
        </p:spPr>
      </p:pic>
    </p:spTree>
    <p:extLst>
      <p:ext uri="{BB962C8B-B14F-4D97-AF65-F5344CB8AC3E}">
        <p14:creationId xmlns:p14="http://schemas.microsoft.com/office/powerpoint/2010/main" val="4239290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D694A-34D3-2C46-9362-4D900822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지도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D78F871-04DF-D84F-B8BD-121845F17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93" y="1074693"/>
            <a:ext cx="11036416" cy="5208119"/>
          </a:xfrm>
        </p:spPr>
      </p:pic>
    </p:spTree>
    <p:extLst>
      <p:ext uri="{BB962C8B-B14F-4D97-AF65-F5344CB8AC3E}">
        <p14:creationId xmlns:p14="http://schemas.microsoft.com/office/powerpoint/2010/main" val="62753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8F484-E463-D84F-AB18-D7CEEBE8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챗봇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A188C9A-282F-3F41-A76C-37D9F0526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858" y="1074693"/>
            <a:ext cx="10894162" cy="3762778"/>
          </a:xfrm>
        </p:spPr>
      </p:pic>
    </p:spTree>
    <p:extLst>
      <p:ext uri="{BB962C8B-B14F-4D97-AF65-F5344CB8AC3E}">
        <p14:creationId xmlns:p14="http://schemas.microsoft.com/office/powerpoint/2010/main" val="376920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A440C-2A89-C84B-9D1E-D0325E9E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목</a:t>
            </a:r>
            <a:r>
              <a:rPr kumimoji="1" lang="ko-KR" altLang="en-US" dirty="0"/>
              <a:t> 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96DEB-4C9D-1445-95B7-80073D3E0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sz="3200" dirty="0"/>
              <a:t>프로젝트</a:t>
            </a:r>
            <a:r>
              <a:rPr kumimoji="1" lang="ko-KR" altLang="en-US" sz="3200" dirty="0"/>
              <a:t> 개요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ko-KR" altLang="en-US" sz="3200" dirty="0"/>
              <a:t>요구사항 확인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ko-KR" altLang="en-US" sz="3200" dirty="0"/>
              <a:t>요구사항 정의서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en-US" altLang="ko-KR" sz="3200" dirty="0"/>
              <a:t>DB </a:t>
            </a:r>
            <a:r>
              <a:rPr kumimoji="1" lang="ko-KR" altLang="en-US" sz="3200" dirty="0"/>
              <a:t>정의서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en-US" altLang="ko-KR" sz="3200" dirty="0"/>
              <a:t>UI </a:t>
            </a:r>
            <a:r>
              <a:rPr kumimoji="1" lang="ko-KR" altLang="en-US" sz="3200" dirty="0" err="1"/>
              <a:t>아키텍쳐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09699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D70A9-E550-354F-9CC1-A242FA61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(3)</a:t>
            </a:r>
            <a:r>
              <a:rPr kumimoji="1" lang="ko-KR" altLang="en-US" dirty="0"/>
              <a:t> 게시판 </a:t>
            </a:r>
            <a:endParaRPr kumimoji="1" lang="ko-Kore-KR" altLang="en-US" dirty="0"/>
          </a:p>
        </p:txBody>
      </p:sp>
      <p:pic>
        <p:nvPicPr>
          <p:cNvPr id="13" name="내용 개체 틀 12" descr="스크린샷이(가) 표시된 사진&#10;&#10;자동 생성된 설명">
            <a:extLst>
              <a:ext uri="{FF2B5EF4-FFF2-40B4-BE49-F238E27FC236}">
                <a16:creationId xmlns:a16="http://schemas.microsoft.com/office/drawing/2014/main" id="{7B592B56-D755-EB43-999A-5A627730F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99" y="1074694"/>
            <a:ext cx="11229221" cy="5246096"/>
          </a:xfrm>
        </p:spPr>
      </p:pic>
    </p:spTree>
    <p:extLst>
      <p:ext uri="{BB962C8B-B14F-4D97-AF65-F5344CB8AC3E}">
        <p14:creationId xmlns:p14="http://schemas.microsoft.com/office/powerpoint/2010/main" val="422348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B8D49-5269-EB45-A185-155C2D1B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DB </a:t>
            </a:r>
            <a:r>
              <a:rPr kumimoji="1" lang="ko-KR" altLang="en-US" dirty="0"/>
              <a:t>정의서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AE477-84B5-144B-903B-6504AF63F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순서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en-US" altLang="ko-Kore-KR" dirty="0" err="1"/>
              <a:t>eXERD</a:t>
            </a:r>
            <a:r>
              <a:rPr kumimoji="1" lang="en-US" altLang="ko-Kore-KR" dirty="0"/>
              <a:t> (</a:t>
            </a:r>
            <a:r>
              <a:rPr kumimoji="1" lang="ko-KR" altLang="en-US" dirty="0"/>
              <a:t>전체</a:t>
            </a:r>
            <a:r>
              <a:rPr kumimoji="1" lang="en-US" altLang="ko-KR" dirty="0"/>
              <a:t>)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/>
              <a:t>사용자 차량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/>
              <a:t>구매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 err="1"/>
              <a:t>연비비교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/>
              <a:t>등록비용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 err="1"/>
              <a:t>챗봇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/>
              <a:t>게시판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en-US" altLang="ko-KR" dirty="0"/>
              <a:t>DM</a:t>
            </a:r>
          </a:p>
          <a:p>
            <a:pPr marL="617220" lvl="1" indent="-342900">
              <a:buFont typeface="+mj-lt"/>
              <a:buAutoNum type="arabicPeriod"/>
            </a:pP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81229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C2720-10EB-3F41-9381-75D943CD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519" y="519026"/>
            <a:ext cx="10058400" cy="1371600"/>
          </a:xfrm>
        </p:spPr>
        <p:txBody>
          <a:bodyPr/>
          <a:lstStyle/>
          <a:p>
            <a:r>
              <a:rPr kumimoji="1" lang="en-US" altLang="ko-Kore-KR" dirty="0"/>
              <a:t>DB – ERD </a:t>
            </a:r>
            <a:endParaRPr kumimoji="1" lang="ko-Kore-KR" altLang="en-US" dirty="0"/>
          </a:p>
        </p:txBody>
      </p:sp>
      <p:pic>
        <p:nvPicPr>
          <p:cNvPr id="5" name="그림 4" descr="실내, 금속, 디스플레이, 표지판이(가) 표시된 사진&#10;&#10;자동 생성된 설명">
            <a:extLst>
              <a:ext uri="{FF2B5EF4-FFF2-40B4-BE49-F238E27FC236}">
                <a16:creationId xmlns:a16="http://schemas.microsoft.com/office/drawing/2014/main" id="{B4003510-6CBA-BD49-BF24-1D5C3AE1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52" y="519026"/>
            <a:ext cx="8087829" cy="58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1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7" y="421082"/>
            <a:ext cx="10058400" cy="1371600"/>
          </a:xfrm>
        </p:spPr>
        <p:txBody>
          <a:bodyPr/>
          <a:lstStyle/>
          <a:p>
            <a:r>
              <a:rPr kumimoji="1" lang="en-US"/>
              <a:t>ERD – user(</a:t>
            </a:r>
            <a:r>
              <a:rPr kumimoji="1" lang="ko-KR" altLang="en-US"/>
              <a:t>사용자</a:t>
            </a:r>
            <a:r>
              <a:rPr kumimoji="1" lang="en-US" altLang="ko-KR">
                <a:ea typeface="맑은 고딕"/>
              </a:rPr>
              <a:t>)</a:t>
            </a:r>
            <a:endParaRPr kumimoji="1" lang="ko-Kore-KR" altLang="en-US">
              <a:ea typeface="맑은 고딕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43639"/>
              </p:ext>
            </p:extLst>
          </p:nvPr>
        </p:nvGraphicFramePr>
        <p:xfrm>
          <a:off x="5299586" y="1301038"/>
          <a:ext cx="6237447" cy="513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079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4409368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212651"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자동생성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user(</a:t>
                      </a:r>
                      <a:r>
                        <a:rPr lang="en-US" altLang="ko-KR" sz="800" dirty="0" err="1"/>
                        <a:t>pK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userid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사용자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/>
                        <a:t>password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addr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register_date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계정 생성일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ssr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주민등록번호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05665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/>
                        <a:t>email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96007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r>
                        <a:rPr lang="en-US" sz="1100" dirty="0" err="1"/>
                        <a:t>phone_number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사용자</a:t>
                      </a:r>
                      <a:r>
                        <a:rPr lang="en-US" sz="800" dirty="0"/>
                        <a:t> </a:t>
                      </a:r>
                      <a:r>
                        <a:rPr lang="ko-KR" altLang="en-US" sz="800" dirty="0"/>
                        <a:t>번호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669047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visit_count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방문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63252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/>
                        <a:t>nickname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136114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sns_confirm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err="1"/>
                        <a:t>Sns</a:t>
                      </a:r>
                      <a:r>
                        <a:rPr lang="ko-KR" altLang="en-US" sz="800" dirty="0"/>
                        <a:t> 계정 정보 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641430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email_confirm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err="1"/>
                        <a:t>Email</a:t>
                      </a:r>
                      <a:r>
                        <a:rPr lang="ko-KR" altLang="en-US" sz="800" dirty="0"/>
                        <a:t> 정보 사용 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953071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사용자 등급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610874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dirty="0" err="1"/>
                        <a:t>ban_date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차단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826793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profile_image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프로필 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376269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profil_text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프로필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612216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admin_check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관리자 권한 부여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825207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payment_info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구매 지불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64039"/>
                  </a:ext>
                </a:extLst>
              </a:tr>
            </a:tbl>
          </a:graphicData>
        </a:graphic>
      </p:graphicFrame>
      <p:pic>
        <p:nvPicPr>
          <p:cNvPr id="5" name="그림 4" descr="텍스트, 앉아있는, 병, 테이블이(가) 표시된 사진&#10;&#10;자동 생성된 설명">
            <a:extLst>
              <a:ext uri="{FF2B5EF4-FFF2-40B4-BE49-F238E27FC236}">
                <a16:creationId xmlns:a16="http://schemas.microsoft.com/office/drawing/2014/main" id="{FDB4EC9B-415D-9945-8319-5E7CDD5C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17" y="1483918"/>
            <a:ext cx="3581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6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37583"/>
              </p:ext>
            </p:extLst>
          </p:nvPr>
        </p:nvGraphicFramePr>
        <p:xfrm>
          <a:off x="1066800" y="359680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084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084916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시세 테이블 </a:t>
                      </a:r>
                      <a:r>
                        <a:rPr lang="ko-KR" altLang="en-US" dirty="0" err="1"/>
                        <a:t>기본키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depreciation_rate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감가율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manifacturing_yyyy_mm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제조년월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electric_car</a:t>
                      </a:r>
                      <a:r>
                        <a:rPr lang="en-US" altLang="ko-KR" dirty="0"/>
                        <a:t>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78295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8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37116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54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65045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durable_years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내용연수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one_year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two_years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three_years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3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four_years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4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five_years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5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67319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2840"/>
            <a:ext cx="73914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77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7" y="421082"/>
            <a:ext cx="10058400" cy="1371600"/>
          </a:xfrm>
        </p:spPr>
        <p:txBody>
          <a:bodyPr/>
          <a:lstStyle/>
          <a:p>
            <a:r>
              <a:rPr kumimoji="1" lang="en-US" dirty="0"/>
              <a:t>ERD – </a:t>
            </a:r>
            <a:r>
              <a:rPr kumimoji="1" lang="en-US" err="1"/>
              <a:t>userCar</a:t>
            </a:r>
            <a:r>
              <a:rPr kumimoji="1" lang="en-US"/>
              <a:t>(</a:t>
            </a:r>
            <a:r>
              <a:rPr kumimoji="1" lang="ko-KR" altLang="en-US">
                <a:ea typeface="맑은 고딕"/>
              </a:rPr>
              <a:t>사용자 차량</a:t>
            </a:r>
            <a:r>
              <a:rPr kumimoji="1" lang="en-US" altLang="ko-KR">
                <a:ea typeface="맑은 고딕"/>
              </a:rPr>
              <a:t>)</a:t>
            </a:r>
            <a:endParaRPr kumimoji="1" lang="ko-Kore-KR" altLang="en-US">
              <a:ea typeface="맑은 고딕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B1C53F7-21AC-4072-9BD1-DCC7720DC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065966"/>
              </p:ext>
            </p:extLst>
          </p:nvPr>
        </p:nvGraphicFramePr>
        <p:xfrm>
          <a:off x="4552335" y="1707108"/>
          <a:ext cx="6829818" cy="422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894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092924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693400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</a:t>
                      </a:r>
                      <a:endParaRPr 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자동생성(PK)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69340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Car_number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차량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Register_date</a:t>
                      </a:r>
                      <a:endParaRPr lang="ko-Kore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err="1"/>
                        <a:t>차량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등록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User_id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err="1"/>
                        <a:t>사용자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아이디</a:t>
                      </a:r>
                      <a:r>
                        <a:rPr lang="en-US" altLang="ko-KR" dirty="0"/>
                        <a:t>(FK)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r>
                        <a:rPr lang="en-US" dirty="0" err="1"/>
                        <a:t>Car_id</a:t>
                      </a:r>
                      <a:endParaRPr lang="ko-Kore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차량 아이디(FK)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</a:tbl>
          </a:graphicData>
        </a:graphic>
      </p:graphicFrame>
      <p:pic>
        <p:nvPicPr>
          <p:cNvPr id="6" name="그림 5" descr="스크린샷, 화면이(가) 표시된 사진&#10;&#10;자동 생성된 설명">
            <a:extLst>
              <a:ext uri="{FF2B5EF4-FFF2-40B4-BE49-F238E27FC236}">
                <a16:creationId xmlns:a16="http://schemas.microsoft.com/office/drawing/2014/main" id="{056D40B3-991B-1549-AA77-6C0B2B4C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5" y="1792682"/>
            <a:ext cx="3517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4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lang="en-US" altLang="ko-KR" dirty="0"/>
              <a:t>Purchase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구매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00784"/>
              </p:ext>
            </p:extLst>
          </p:nvPr>
        </p:nvGraphicFramePr>
        <p:xfrm>
          <a:off x="3624317" y="2014194"/>
          <a:ext cx="8128000" cy="4412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03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606096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63039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order_id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Purchase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purchasing_method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구매의 방식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purchase_time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 날짜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purchase_amount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 금액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car_id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연비비교</a:t>
                      </a:r>
                      <a:r>
                        <a:rPr lang="en-US" altLang="en-US"/>
                        <a:t> </a:t>
                      </a:r>
                      <a:r>
                        <a:rPr lang="en-US" altLang="en-US" dirty="0"/>
                        <a:t>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user_id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USER</a:t>
                      </a:r>
                      <a:r>
                        <a:rPr lang="en-US" altLang="en-US" baseline="0" dirty="0"/>
                        <a:t> ID 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4" y="1998881"/>
            <a:ext cx="3261946" cy="442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67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lang="en-US" altLang="ko-KR" dirty="0"/>
              <a:t>Comparison</a:t>
            </a:r>
            <a:r>
              <a:rPr kumimoji="1" lang="en-US" altLang="ko-Kore-KR" dirty="0"/>
              <a:t>(</a:t>
            </a:r>
            <a:r>
              <a:rPr kumimoji="1" lang="ko-KR" altLang="en-US" dirty="0" err="1"/>
              <a:t>연비비교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613141"/>
              </p:ext>
            </p:extLst>
          </p:nvPr>
        </p:nvGraphicFramePr>
        <p:xfrm>
          <a:off x="3624317" y="2014194"/>
          <a:ext cx="8128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3528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764472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Comparison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manufacturer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제조사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manufacturing_year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제조년월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price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차의 가격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fuel_efficiency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차의 연비 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CC /</a:t>
                      </a:r>
                      <a:r>
                        <a:rPr lang="en-US" altLang="en-US" baseline="0" dirty="0"/>
                        <a:t> </a:t>
                      </a:r>
                      <a:r>
                        <a:rPr lang="ko-KR" altLang="en-US" baseline="0" dirty="0"/>
                        <a:t>배기량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mile_age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주행거리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9599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  국산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9775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 모델 사진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7691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order_id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 </a:t>
                      </a:r>
                      <a:r>
                        <a:rPr lang="en-US" altLang="ko-KR" dirty="0"/>
                        <a:t> 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2337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9" y="2014194"/>
            <a:ext cx="3246248" cy="41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67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lang="en-US" altLang="ko-KR" dirty="0"/>
              <a:t>registration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등록비용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19501"/>
              </p:ext>
            </p:extLst>
          </p:nvPr>
        </p:nvGraphicFramePr>
        <p:xfrm>
          <a:off x="3624317" y="1776802"/>
          <a:ext cx="8128000" cy="468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2122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095878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registration_cost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registration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insurance_start_date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보험시작날짜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insurance_</a:t>
                      </a:r>
                    </a:p>
                    <a:p>
                      <a:r>
                        <a:rPr lang="en-US" altLang="ko-Kore-KR" dirty="0" err="1"/>
                        <a:t>termination_date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보험종료날짜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manufacturer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제조사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car_name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자동차명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registration_year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등록년도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detailed_car_name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세부차명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9599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detailed_list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세부항목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9775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expected_insurance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예상납입보험료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769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insurance_link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보험상품링크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233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order_id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 </a:t>
                      </a:r>
                      <a:r>
                        <a:rPr lang="en-US" altLang="ko-KR" dirty="0"/>
                        <a:t> 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2050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20" y="1776802"/>
            <a:ext cx="3240907" cy="44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0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EE85C-4CF0-2542-817A-2070812C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430E3-3176-9B41-8FE6-C82C31CE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ko-Kore-KR" altLang="en-US" sz="2000" dirty="0"/>
              <a:t>개발</a:t>
            </a:r>
            <a:r>
              <a:rPr kumimoji="1" lang="ko-KR" altLang="en-US" sz="2000" dirty="0"/>
              <a:t> 동기</a:t>
            </a:r>
            <a:br>
              <a:rPr kumimoji="1" lang="en-US" altLang="ko-KR" sz="2000" dirty="0"/>
            </a:br>
            <a:r>
              <a:rPr kumimoji="1" lang="ko-KR" altLang="en-US" sz="2000" dirty="0"/>
              <a:t>기존의 전기차 관련 웹서비스들은 정부 주도로 제작된 정보전달 방식에 국한되었으며 실제 이용자들의 궁금증이나 </a:t>
            </a:r>
            <a:r>
              <a:rPr kumimoji="1" lang="ko-KR" altLang="en-US" sz="2000" dirty="0" err="1"/>
              <a:t>니즈를</a:t>
            </a:r>
            <a:r>
              <a:rPr kumimoji="1" lang="ko-KR" altLang="en-US" sz="2000" dirty="0"/>
              <a:t> 만족시켜주지 못하였고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일반적인 정보전달 뿐만이 아니라 전기차 생명주기 전체에 대한 사용자지원서비스를 지원하여 주는 </a:t>
            </a:r>
            <a:r>
              <a:rPr kumimoji="1" lang="ko-KR" altLang="en-US" sz="2000" dirty="0" err="1"/>
              <a:t>웹서비스가</a:t>
            </a:r>
            <a:r>
              <a:rPr kumimoji="1" lang="ko-KR" altLang="en-US" sz="2000" dirty="0"/>
              <a:t> 요구되었으며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최근 환경 관련 이슈들로 전기차에 대한 관심도가 높아져 다양한 정보를 </a:t>
            </a:r>
            <a:r>
              <a:rPr kumimoji="1" lang="ko-KR" altLang="en-US" sz="2000" dirty="0" err="1"/>
              <a:t>얻고자하는</a:t>
            </a:r>
            <a:r>
              <a:rPr kumimoji="1" lang="ko-KR" altLang="en-US" sz="2000" dirty="0"/>
              <a:t> 사용자들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해당 주제에서 파생된 의사소통 공간을 원하는 요구사항과 맞물려 프로젝트를 기획하게 되었다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기대효과</a:t>
            </a:r>
            <a:br>
              <a:rPr kumimoji="1" lang="en-US" altLang="ko-KR" sz="2000" dirty="0"/>
            </a:br>
            <a:r>
              <a:rPr kumimoji="1" lang="ko-KR" altLang="en-US" sz="2000" dirty="0"/>
              <a:t>완성된 프로젝트에서 전기차 관련 서비스의 중심에서 신차구매부터 충전소 위치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중고차 판매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구매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전기차를 사용하는 사람들의  폐차까지의 차량에 대한 정보와 다른 유저들과의 정보교환이 자유롭게 이루어질 수 있도록 하여 친환경차량에 관심있는 사용자가 정보를 얻고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차량을 구매하고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지속적으로 정보교환을 하여 관심도를 높이고 국가 탄소배출을 줄여 최종적으로는 국가의 환경을 보존하고 국민의 건강을 </a:t>
            </a:r>
            <a:r>
              <a:rPr kumimoji="1" lang="ko-KR" altLang="en-US" sz="2000" dirty="0" err="1"/>
              <a:t>증진하는데에</a:t>
            </a:r>
            <a:r>
              <a:rPr kumimoji="1" lang="ko-KR" altLang="en-US" sz="2000" dirty="0"/>
              <a:t> 그 목적이 있다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1134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596809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54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65045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시세 테이블 </a:t>
                      </a:r>
                      <a:r>
                        <a:rPr lang="ko-KR" altLang="en-US" dirty="0" err="1"/>
                        <a:t>기본키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depreciation_rate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감가율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manifacturing_yyyy_mm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제조년월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electric_car</a:t>
                      </a:r>
                      <a:r>
                        <a:rPr lang="en-US" altLang="ko-KR" dirty="0"/>
                        <a:t>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78295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16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37116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54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65045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durable_years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내용연수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one_year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two_years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three_years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3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four_years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4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five_years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5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67319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2840"/>
            <a:ext cx="73914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21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kumimoji="1" lang="en-US" altLang="ko-Kore-KR" dirty="0" err="1"/>
              <a:t>ChatBot</a:t>
            </a:r>
            <a:r>
              <a:rPr kumimoji="1" lang="en-US" altLang="ko-Kore-KR" dirty="0"/>
              <a:t>(</a:t>
            </a:r>
            <a:r>
              <a:rPr kumimoji="1" lang="ko-KR" altLang="en-US" dirty="0" err="1"/>
              <a:t>챗봇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438149"/>
            <a:ext cx="2716252" cy="6019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5" y="1957275"/>
            <a:ext cx="7574460" cy="43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2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board(</a:t>
            </a:r>
            <a:r>
              <a:rPr kumimoji="1" lang="ko-KR" altLang="en-US" dirty="0"/>
              <a:t>게시판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4352F1-334F-F643-95D5-6C01FFA7E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33297" y="1727200"/>
            <a:ext cx="2802964" cy="3403600"/>
          </a:xfr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210488"/>
              </p:ext>
            </p:extLst>
          </p:nvPr>
        </p:nvGraphicFramePr>
        <p:xfrm>
          <a:off x="3649717" y="138938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03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606096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board_id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board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Title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게시글의</a:t>
                      </a:r>
                      <a:r>
                        <a:rPr lang="ko-KR" altLang="en-US" dirty="0"/>
                        <a:t> 제목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Content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게시글의</a:t>
                      </a:r>
                      <a:r>
                        <a:rPr lang="ko-KR" altLang="en-US" dirty="0"/>
                        <a:t> 내용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Text, string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Hash_tag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해시태그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#</a:t>
                      </a:r>
                      <a:r>
                        <a:rPr lang="ko-KR" altLang="en-US" dirty="0"/>
                        <a:t>과 띄어쓰기 없는 문장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Create_date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생성일자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Update_date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최근 </a:t>
                      </a:r>
                      <a:r>
                        <a:rPr lang="ko-KR" altLang="en-US" dirty="0" err="1"/>
                        <a:t>수정일자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최초 </a:t>
                      </a:r>
                      <a:r>
                        <a:rPr lang="ko-KR" altLang="en-US" dirty="0" err="1"/>
                        <a:t>게시글은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생성일자와</a:t>
                      </a:r>
                      <a:r>
                        <a:rPr lang="ko-KR" altLang="en-US" dirty="0"/>
                        <a:t> 같음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Recommendation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추천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좋아요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수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0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Board_hits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조회수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9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User_id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User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66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img_id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img</a:t>
                      </a:r>
                      <a:r>
                        <a:rPr lang="en-US" altLang="ko-Kore-KR" dirty="0"/>
                        <a:t>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6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191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26A4B-2DE2-EB4E-B3C3-C28E3AAF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DB </a:t>
            </a:r>
            <a:r>
              <a:rPr kumimoji="1" lang="ko-KR" altLang="en-US" dirty="0"/>
              <a:t>정의서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DM</a:t>
            </a:r>
            <a:endParaRPr kumimoji="1" lang="ko-Kore-KR" altLang="en-US" dirty="0"/>
          </a:p>
        </p:txBody>
      </p:sp>
      <p:pic>
        <p:nvPicPr>
          <p:cNvPr id="5" name="내용 개체 틀 4" descr="스크린샷, 화면이(가) 표시된 사진&#10;&#10;자동 생성된 설명">
            <a:extLst>
              <a:ext uri="{FF2B5EF4-FFF2-40B4-BE49-F238E27FC236}">
                <a16:creationId xmlns:a16="http://schemas.microsoft.com/office/drawing/2014/main" id="{2419291B-92D2-984C-A6B5-F1F5C3486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513" y="2660650"/>
            <a:ext cx="3492500" cy="1536700"/>
          </a:xfr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17866F-5E0C-B445-B1E9-A5F7BAB1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547056"/>
              </p:ext>
            </p:extLst>
          </p:nvPr>
        </p:nvGraphicFramePr>
        <p:xfrm>
          <a:off x="4911521" y="2316480"/>
          <a:ext cx="646696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3483">
                  <a:extLst>
                    <a:ext uri="{9D8B030D-6E8A-4147-A177-3AD203B41FA5}">
                      <a16:colId xmlns:a16="http://schemas.microsoft.com/office/drawing/2014/main" val="1676675243"/>
                    </a:ext>
                  </a:extLst>
                </a:gridCol>
                <a:gridCol w="3233483">
                  <a:extLst>
                    <a:ext uri="{9D8B030D-6E8A-4147-A177-3AD203B41FA5}">
                      <a16:colId xmlns:a16="http://schemas.microsoft.com/office/drawing/2014/main" val="2607686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9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dm_id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채팅 생성시 </a:t>
                      </a:r>
                      <a:r>
                        <a:rPr lang="en-US" altLang="ko-KR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2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Content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채팅</a:t>
                      </a:r>
                      <a:r>
                        <a:rPr lang="ko-KR" altLang="en-US" dirty="0"/>
                        <a:t> 내용에 대한 </a:t>
                      </a:r>
                      <a:r>
                        <a:rPr lang="en-US" altLang="ko-KR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4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Time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채팅 </a:t>
                      </a:r>
                      <a:r>
                        <a:rPr lang="ko-KR" altLang="en-US" dirty="0" err="1"/>
                        <a:t>생성시간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772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User_id1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채팅참여자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233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User_id2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채팅참여자</a:t>
                      </a:r>
                      <a:r>
                        <a:rPr lang="en-US" altLang="ko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70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35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238E5-8CEB-7140-B4C4-E7856E5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수행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FDCD2E-9B76-8043-AC91-295E4CC8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sz="2400" dirty="0"/>
              <a:t>팀</a:t>
            </a:r>
            <a:r>
              <a:rPr kumimoji="1" lang="ko-KR" altLang="en-US" sz="2400" dirty="0"/>
              <a:t> 구성 및 역할 분담</a:t>
            </a:r>
            <a:endParaRPr kumimoji="1" lang="en-US" altLang="ko-KR" sz="2400" dirty="0"/>
          </a:p>
          <a:p>
            <a:pPr lvl="1"/>
            <a:r>
              <a:rPr kumimoji="1" lang="ko-KR" altLang="en-US" sz="2400" dirty="0" err="1"/>
              <a:t>곽경열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 사용자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관리자 페이지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이형태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 </a:t>
            </a:r>
            <a:r>
              <a:rPr kumimoji="1" lang="en-US" altLang="ko-KR" sz="2400" dirty="0"/>
              <a:t>PM, </a:t>
            </a:r>
            <a:r>
              <a:rPr kumimoji="1" lang="ko-KR" altLang="en-US" sz="2400" dirty="0"/>
              <a:t>게시판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박주선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챗봇</a:t>
            </a:r>
            <a:r>
              <a:rPr kumimoji="1" lang="ko-KR" altLang="en-US" sz="2400" dirty="0"/>
              <a:t> 개발</a:t>
            </a:r>
            <a:r>
              <a:rPr kumimoji="1" lang="en-US" altLang="ko-KR" sz="2400" dirty="0"/>
              <a:t> </a:t>
            </a:r>
          </a:p>
          <a:p>
            <a:pPr lvl="1"/>
            <a:r>
              <a:rPr kumimoji="1" lang="ko-KR" altLang="en-US" sz="2400" dirty="0"/>
              <a:t>이승규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신차메뉴</a:t>
            </a:r>
            <a:r>
              <a:rPr kumimoji="1" lang="ko-KR" altLang="en-US" sz="2400" dirty="0"/>
              <a:t>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이준화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충전소 찾기 등 맵 기능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김수빈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중고차메뉴</a:t>
            </a:r>
            <a:r>
              <a:rPr kumimoji="1" lang="ko-KR" altLang="en-US" sz="2400" dirty="0"/>
              <a:t> 개발</a:t>
            </a:r>
            <a:endParaRPr kumimoji="1" lang="en-US" altLang="ko-KR" sz="2400" dirty="0"/>
          </a:p>
          <a:p>
            <a:r>
              <a:rPr kumimoji="1" lang="ko-KR" altLang="en-US" sz="2400" dirty="0"/>
              <a:t>일정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전체 개발 기간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2020-07-20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~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08-14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(4</a:t>
            </a:r>
            <a:r>
              <a:rPr kumimoji="1" lang="ko-KR" altLang="en-US" sz="2400" dirty="0"/>
              <a:t>주</a:t>
            </a:r>
            <a:r>
              <a:rPr kumimoji="1" lang="en-US" altLang="ko-KR" sz="2400" dirty="0"/>
              <a:t>)</a:t>
            </a:r>
          </a:p>
          <a:p>
            <a:pPr lvl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5906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FB763CEB-3B0D-A04D-AF19-17E06010D808}"/>
              </a:ext>
            </a:extLst>
          </p:cNvPr>
          <p:cNvSpPr/>
          <p:nvPr/>
        </p:nvSpPr>
        <p:spPr>
          <a:xfrm>
            <a:off x="5448968" y="2350655"/>
            <a:ext cx="4113824" cy="37393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347DC8C0-01BF-DA4B-A1A9-1AE5CB6E8FC4}"/>
              </a:ext>
            </a:extLst>
          </p:cNvPr>
          <p:cNvSpPr/>
          <p:nvPr/>
        </p:nvSpPr>
        <p:spPr>
          <a:xfrm>
            <a:off x="455411" y="2365648"/>
            <a:ext cx="4588538" cy="37393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DFABDB-17E3-E844-9A18-3F769FCE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시스템</a:t>
            </a:r>
            <a:r>
              <a:rPr kumimoji="1" lang="ko-KR" altLang="en-US" dirty="0"/>
              <a:t> 흐름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C8CFE-9F2C-2B4A-9285-D3E9548C500B}"/>
              </a:ext>
            </a:extLst>
          </p:cNvPr>
          <p:cNvSpPr txBox="1"/>
          <p:nvPr/>
        </p:nvSpPr>
        <p:spPr>
          <a:xfrm>
            <a:off x="895052" y="1202504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메인화면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65F07-F9B3-FC4F-AFBD-63E783BBBE45}"/>
              </a:ext>
            </a:extLst>
          </p:cNvPr>
          <p:cNvSpPr txBox="1"/>
          <p:nvPr/>
        </p:nvSpPr>
        <p:spPr>
          <a:xfrm>
            <a:off x="3831659" y="1198030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886B2-5FE6-C04B-90F4-94FB3A5959EA}"/>
              </a:ext>
            </a:extLst>
          </p:cNvPr>
          <p:cNvSpPr txBox="1"/>
          <p:nvPr/>
        </p:nvSpPr>
        <p:spPr>
          <a:xfrm>
            <a:off x="5734453" y="1202504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회원가입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50A1F-CE57-0E4D-AE48-A7FFDAC26B8B}"/>
              </a:ext>
            </a:extLst>
          </p:cNvPr>
          <p:cNvSpPr txBox="1"/>
          <p:nvPr/>
        </p:nvSpPr>
        <p:spPr>
          <a:xfrm>
            <a:off x="3294708" y="272756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신차</a:t>
            </a:r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F31FF-051E-984E-8FF3-5950026F95C8}"/>
              </a:ext>
            </a:extLst>
          </p:cNvPr>
          <p:cNvSpPr txBox="1"/>
          <p:nvPr/>
        </p:nvSpPr>
        <p:spPr>
          <a:xfrm>
            <a:off x="4099268" y="2727564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중고차</a:t>
            </a:r>
            <a:endParaRPr kumimoji="1" lang="en-US" alt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2734A-570D-5545-BA06-7ED95571FAF1}"/>
              </a:ext>
            </a:extLst>
          </p:cNvPr>
          <p:cNvSpPr txBox="1"/>
          <p:nvPr/>
        </p:nvSpPr>
        <p:spPr>
          <a:xfrm>
            <a:off x="609764" y="272756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  <a:endParaRPr kumimoji="1" lang="en-US" altLang="ko-Kore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C3940-BC1A-0B47-BCA2-690046BE770D}"/>
              </a:ext>
            </a:extLst>
          </p:cNvPr>
          <p:cNvSpPr txBox="1"/>
          <p:nvPr/>
        </p:nvSpPr>
        <p:spPr>
          <a:xfrm>
            <a:off x="2465612" y="272756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챗봇</a:t>
            </a:r>
            <a:endParaRPr kumimoji="1" lang="en-US" altLang="ko-Kore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8B7AA-AF48-6941-AB5E-419A9B5A7D53}"/>
              </a:ext>
            </a:extLst>
          </p:cNvPr>
          <p:cNvSpPr txBox="1"/>
          <p:nvPr/>
        </p:nvSpPr>
        <p:spPr>
          <a:xfrm>
            <a:off x="1417952" y="2727564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게시판</a:t>
            </a:r>
            <a:endParaRPr kumimoji="1" lang="en-US" altLang="ko-Kore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F29E9-809F-9D4B-BF81-B055D9F9E73E}"/>
              </a:ext>
            </a:extLst>
          </p:cNvPr>
          <p:cNvSpPr txBox="1"/>
          <p:nvPr/>
        </p:nvSpPr>
        <p:spPr>
          <a:xfrm>
            <a:off x="2556709" y="2180982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비회원</a:t>
            </a:r>
            <a:endParaRPr kumimoji="1" lang="en-US" altLang="ko-Kore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47D40-C9D8-2743-9B34-7F0B4F169634}"/>
              </a:ext>
            </a:extLst>
          </p:cNvPr>
          <p:cNvSpPr txBox="1"/>
          <p:nvPr/>
        </p:nvSpPr>
        <p:spPr>
          <a:xfrm>
            <a:off x="7422679" y="2180982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회원</a:t>
            </a:r>
            <a:endParaRPr kumimoji="1" lang="en-US" altLang="ko-Kore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9F3F8D-9D69-714E-AD5E-83A4B60D0711}"/>
              </a:ext>
            </a:extLst>
          </p:cNvPr>
          <p:cNvSpPr txBox="1"/>
          <p:nvPr/>
        </p:nvSpPr>
        <p:spPr>
          <a:xfrm>
            <a:off x="494348" y="3228696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충전소</a:t>
            </a:r>
            <a:endParaRPr kumimoji="1" lang="en-US" altLang="ko-Kore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D0D8D-C916-5440-A780-8A6F22707854}"/>
              </a:ext>
            </a:extLst>
          </p:cNvPr>
          <p:cNvSpPr txBox="1"/>
          <p:nvPr/>
        </p:nvSpPr>
        <p:spPr>
          <a:xfrm>
            <a:off x="494348" y="3717496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관광지</a:t>
            </a:r>
            <a:endParaRPr kumimoji="1" lang="en-US" altLang="ko-Kore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77DDCE-D89E-3044-B3A7-62898AFE72BF}"/>
              </a:ext>
            </a:extLst>
          </p:cNvPr>
          <p:cNvSpPr txBox="1"/>
          <p:nvPr/>
        </p:nvSpPr>
        <p:spPr>
          <a:xfrm>
            <a:off x="484907" y="4193322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현위치</a:t>
            </a:r>
            <a:endParaRPr kumimoji="1" lang="en-US" altLang="ko-Kore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300776-11F2-4542-A44A-3E93911D6A90}"/>
              </a:ext>
            </a:extLst>
          </p:cNvPr>
          <p:cNvSpPr txBox="1"/>
          <p:nvPr/>
        </p:nvSpPr>
        <p:spPr>
          <a:xfrm>
            <a:off x="1528916" y="3245068"/>
            <a:ext cx="64633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메인</a:t>
            </a:r>
            <a:endParaRPr kumimoji="1" lang="en-US" altLang="ko-Kore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CCF17-D6F5-884F-9FDF-CE56AA9917B7}"/>
              </a:ext>
            </a:extLst>
          </p:cNvPr>
          <p:cNvSpPr txBox="1"/>
          <p:nvPr/>
        </p:nvSpPr>
        <p:spPr>
          <a:xfrm>
            <a:off x="1440487" y="3737481"/>
            <a:ext cx="91002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프로필</a:t>
            </a:r>
            <a:endParaRPr kumimoji="1" lang="en-US" altLang="ko-Kore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99043E-8A16-9A47-905A-F951D68C88AB}"/>
              </a:ext>
            </a:extLst>
          </p:cNvPr>
          <p:cNvSpPr txBox="1"/>
          <p:nvPr/>
        </p:nvSpPr>
        <p:spPr>
          <a:xfrm>
            <a:off x="1413500" y="4220321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디테일</a:t>
            </a:r>
            <a:endParaRPr kumimoji="1" lang="en-US" altLang="ko-Kore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6569AA-B18A-8742-AF6A-DAD1D9195678}"/>
              </a:ext>
            </a:extLst>
          </p:cNvPr>
          <p:cNvSpPr txBox="1"/>
          <p:nvPr/>
        </p:nvSpPr>
        <p:spPr>
          <a:xfrm>
            <a:off x="1528916" y="4706775"/>
            <a:ext cx="64633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검색</a:t>
            </a:r>
            <a:endParaRPr kumimoji="1" lang="en-US" altLang="ko-Kore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0ABA49-FDF6-A24E-BDCB-BD92659AD3C8}"/>
              </a:ext>
            </a:extLst>
          </p:cNvPr>
          <p:cNvSpPr txBox="1"/>
          <p:nvPr/>
        </p:nvSpPr>
        <p:spPr>
          <a:xfrm>
            <a:off x="1285754" y="5212136"/>
            <a:ext cx="11326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해시태그</a:t>
            </a:r>
            <a:endParaRPr kumimoji="1" lang="en-US" altLang="ko-Kore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5D3C7A-D0E5-0A42-9865-24C37EC1A3EC}"/>
              </a:ext>
            </a:extLst>
          </p:cNvPr>
          <p:cNvSpPr txBox="1"/>
          <p:nvPr/>
        </p:nvSpPr>
        <p:spPr>
          <a:xfrm>
            <a:off x="2465612" y="324803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제원</a:t>
            </a:r>
            <a:endParaRPr kumimoji="1" lang="en-US" altLang="ko-Kore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9AAE91-56D0-DA4E-8D12-CE596D0209B1}"/>
              </a:ext>
            </a:extLst>
          </p:cNvPr>
          <p:cNvSpPr txBox="1"/>
          <p:nvPr/>
        </p:nvSpPr>
        <p:spPr>
          <a:xfrm>
            <a:off x="2482468" y="3753677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톨비</a:t>
            </a:r>
            <a:endParaRPr kumimoji="1" lang="en-US" altLang="ko-Kore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4BC5CC-45D8-A846-9243-F5D806D1EE0F}"/>
              </a:ext>
            </a:extLst>
          </p:cNvPr>
          <p:cNvSpPr txBox="1"/>
          <p:nvPr/>
        </p:nvSpPr>
        <p:spPr>
          <a:xfrm>
            <a:off x="3294708" y="324216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검색</a:t>
            </a:r>
            <a:endParaRPr kumimoji="1" lang="en-US" altLang="ko-Kore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FB3639-D7EE-794E-BBD1-B63085780F08}"/>
              </a:ext>
            </a:extLst>
          </p:cNvPr>
          <p:cNvSpPr txBox="1"/>
          <p:nvPr/>
        </p:nvSpPr>
        <p:spPr>
          <a:xfrm>
            <a:off x="3294708" y="372930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비교</a:t>
            </a:r>
            <a:endParaRPr kumimoji="1" lang="en-US" altLang="ko-Kore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F35A63-6CDE-B14D-BB07-220CDD238F0D}"/>
              </a:ext>
            </a:extLst>
          </p:cNvPr>
          <p:cNvSpPr txBox="1"/>
          <p:nvPr/>
        </p:nvSpPr>
        <p:spPr>
          <a:xfrm>
            <a:off x="3410124" y="4212747"/>
            <a:ext cx="4154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찜</a:t>
            </a:r>
            <a:endParaRPr kumimoji="1" lang="en-US" altLang="ko-Kore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83B00B-0959-1246-8D34-94D4C4945A9C}"/>
              </a:ext>
            </a:extLst>
          </p:cNvPr>
          <p:cNvSpPr txBox="1"/>
          <p:nvPr/>
        </p:nvSpPr>
        <p:spPr>
          <a:xfrm>
            <a:off x="4214684" y="4699773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폐차</a:t>
            </a:r>
            <a:endParaRPr kumimoji="1" lang="en-US" altLang="ko-Kore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959B42-C87B-5A45-BF0D-BFE92813912E}"/>
              </a:ext>
            </a:extLst>
          </p:cNvPr>
          <p:cNvSpPr txBox="1"/>
          <p:nvPr/>
        </p:nvSpPr>
        <p:spPr>
          <a:xfrm>
            <a:off x="7756873" y="324433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구매</a:t>
            </a:r>
            <a:endParaRPr kumimoji="1" lang="en-US" altLang="ko-Kore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016657-CC65-7743-A4D7-9057C0D2FF70}"/>
              </a:ext>
            </a:extLst>
          </p:cNvPr>
          <p:cNvSpPr txBox="1"/>
          <p:nvPr/>
        </p:nvSpPr>
        <p:spPr>
          <a:xfrm>
            <a:off x="4214684" y="371462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비교</a:t>
            </a:r>
            <a:endParaRPr kumimoji="1" lang="en-US" altLang="ko-Kore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AD3191-5D65-5048-8B6B-3973A623B8D3}"/>
              </a:ext>
            </a:extLst>
          </p:cNvPr>
          <p:cNvSpPr txBox="1"/>
          <p:nvPr/>
        </p:nvSpPr>
        <p:spPr>
          <a:xfrm>
            <a:off x="4330100" y="4203963"/>
            <a:ext cx="4154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찜</a:t>
            </a:r>
            <a:endParaRPr kumimoji="1" lang="en-US" altLang="ko-Kore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550CCB-0BE0-4444-9375-8DFD3232840B}"/>
              </a:ext>
            </a:extLst>
          </p:cNvPr>
          <p:cNvSpPr txBox="1"/>
          <p:nvPr/>
        </p:nvSpPr>
        <p:spPr>
          <a:xfrm>
            <a:off x="7756873" y="2729469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신차</a:t>
            </a:r>
            <a:endParaRPr kumimoji="1" lang="en-US" altLang="ko-Kore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81EAF-1E11-4744-8477-C2A9FDB70296}"/>
              </a:ext>
            </a:extLst>
          </p:cNvPr>
          <p:cNvSpPr txBox="1"/>
          <p:nvPr/>
        </p:nvSpPr>
        <p:spPr>
          <a:xfrm>
            <a:off x="8614079" y="2729469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중고차</a:t>
            </a:r>
            <a:endParaRPr kumimoji="1" lang="en-US" altLang="ko-Kore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5581ED-7DEA-274F-BA12-6D5B1DC36063}"/>
              </a:ext>
            </a:extLst>
          </p:cNvPr>
          <p:cNvSpPr txBox="1"/>
          <p:nvPr/>
        </p:nvSpPr>
        <p:spPr>
          <a:xfrm>
            <a:off x="5811631" y="2729469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  <a:endParaRPr kumimoji="1" lang="en-US" altLang="ko-Kore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E70A0A-A2F5-DC4F-99F0-0E643E5CEB1F}"/>
              </a:ext>
            </a:extLst>
          </p:cNvPr>
          <p:cNvSpPr txBox="1"/>
          <p:nvPr/>
        </p:nvSpPr>
        <p:spPr>
          <a:xfrm>
            <a:off x="6661477" y="2729469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게시판</a:t>
            </a:r>
            <a:endParaRPr kumimoji="1" lang="en-US" altLang="ko-Kore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1F45ED-DEBD-5D49-963A-8FE704B03EAA}"/>
              </a:ext>
            </a:extLst>
          </p:cNvPr>
          <p:cNvSpPr txBox="1"/>
          <p:nvPr/>
        </p:nvSpPr>
        <p:spPr>
          <a:xfrm>
            <a:off x="4214684" y="3220877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검색</a:t>
            </a:r>
            <a:endParaRPr kumimoji="1" lang="en-US" altLang="ko-Kore-K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B2A86F-3D9E-6F4B-ACC1-81D4128CA3CC}"/>
              </a:ext>
            </a:extLst>
          </p:cNvPr>
          <p:cNvSpPr txBox="1"/>
          <p:nvPr/>
        </p:nvSpPr>
        <p:spPr>
          <a:xfrm>
            <a:off x="7861261" y="3729301"/>
            <a:ext cx="4154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찜</a:t>
            </a:r>
            <a:endParaRPr kumimoji="1" lang="en-US" altLang="ko-Kore-K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DAEAC-C0DB-6142-9CC3-4257C9B4A9A5}"/>
              </a:ext>
            </a:extLst>
          </p:cNvPr>
          <p:cNvSpPr txBox="1"/>
          <p:nvPr/>
        </p:nvSpPr>
        <p:spPr>
          <a:xfrm>
            <a:off x="5700762" y="3228367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북마크</a:t>
            </a:r>
            <a:endParaRPr kumimoji="1" lang="en-US" altLang="ko-Kore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9C42C2-CE38-0342-9CCC-EFCEC5DA10A9}"/>
              </a:ext>
            </a:extLst>
          </p:cNvPr>
          <p:cNvSpPr txBox="1"/>
          <p:nvPr/>
        </p:nvSpPr>
        <p:spPr>
          <a:xfrm>
            <a:off x="6661477" y="4733177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글쓰기</a:t>
            </a:r>
            <a:endParaRPr kumimoji="1" lang="en-US" altLang="ko-Kore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2D89C8-3F72-CE4E-98BB-E73D40F33FFC}"/>
              </a:ext>
            </a:extLst>
          </p:cNvPr>
          <p:cNvSpPr txBox="1"/>
          <p:nvPr/>
        </p:nvSpPr>
        <p:spPr>
          <a:xfrm>
            <a:off x="6776893" y="5234105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삭제</a:t>
            </a:r>
            <a:endParaRPr kumimoji="1" lang="en-US" altLang="ko-Kore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330091-3DD6-F246-9236-500F6657FEE6}"/>
              </a:ext>
            </a:extLst>
          </p:cNvPr>
          <p:cNvSpPr txBox="1"/>
          <p:nvPr/>
        </p:nvSpPr>
        <p:spPr>
          <a:xfrm>
            <a:off x="6776893" y="4232250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신고</a:t>
            </a:r>
            <a:endParaRPr kumimoji="1" lang="en-US" altLang="ko-Kore-K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91C498-49F8-444F-9C53-43D635C67DAD}"/>
              </a:ext>
            </a:extLst>
          </p:cNvPr>
          <p:cNvSpPr txBox="1"/>
          <p:nvPr/>
        </p:nvSpPr>
        <p:spPr>
          <a:xfrm>
            <a:off x="6661477" y="3731323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좋아요</a:t>
            </a:r>
            <a:endParaRPr kumimoji="1" lang="en-US" altLang="ko-Kore-K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68A60F-AFF0-CB46-8010-3125C7868977}"/>
              </a:ext>
            </a:extLst>
          </p:cNvPr>
          <p:cNvSpPr txBox="1"/>
          <p:nvPr/>
        </p:nvSpPr>
        <p:spPr>
          <a:xfrm>
            <a:off x="6661477" y="3230396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북마크</a:t>
            </a:r>
            <a:endParaRPr kumimoji="1" lang="en-US" altLang="ko-Kore-K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BAF398-3C58-4444-A3AC-4FDC2CC2121A}"/>
              </a:ext>
            </a:extLst>
          </p:cNvPr>
          <p:cNvSpPr txBox="1"/>
          <p:nvPr/>
        </p:nvSpPr>
        <p:spPr>
          <a:xfrm>
            <a:off x="8614079" y="3244334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북마크</a:t>
            </a:r>
            <a:endParaRPr kumimoji="1" lang="en-US" altLang="ko-Kore-KR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6E9DE98-4AEB-EF4F-9879-978B1F459B87}"/>
              </a:ext>
            </a:extLst>
          </p:cNvPr>
          <p:cNvGrpSpPr/>
          <p:nvPr/>
        </p:nvGrpSpPr>
        <p:grpSpPr>
          <a:xfrm>
            <a:off x="9745107" y="1183031"/>
            <a:ext cx="1715280" cy="5106615"/>
            <a:chOff x="9099980" y="1198030"/>
            <a:chExt cx="1715280" cy="51066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033ED0-4F9D-5F49-80E8-BDB377D3C92E}"/>
                </a:ext>
              </a:extLst>
            </p:cNvPr>
            <p:cNvSpPr txBox="1"/>
            <p:nvPr/>
          </p:nvSpPr>
          <p:spPr>
            <a:xfrm>
              <a:off x="9099980" y="1198030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관리자</a:t>
              </a:r>
              <a:endParaRPr kumimoji="1" lang="en-US" altLang="ko-Kore-KR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7E0F83-72EF-0141-992B-105A4380F8D0}"/>
                </a:ext>
              </a:extLst>
            </p:cNvPr>
            <p:cNvSpPr txBox="1"/>
            <p:nvPr/>
          </p:nvSpPr>
          <p:spPr>
            <a:xfrm>
              <a:off x="9099980" y="2196620"/>
              <a:ext cx="1107996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종합현황</a:t>
              </a:r>
              <a:endParaRPr kumimoji="1" lang="en-US" altLang="ko-Kore-KR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DF9404-B730-C349-A70C-39DF656F652A}"/>
                </a:ext>
              </a:extLst>
            </p:cNvPr>
            <p:cNvSpPr txBox="1"/>
            <p:nvPr/>
          </p:nvSpPr>
          <p:spPr>
            <a:xfrm>
              <a:off x="9707264" y="2831326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전기차</a:t>
              </a:r>
              <a:endParaRPr kumimoji="1" lang="en-US" altLang="ko-Kore-KR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CC0851-3B77-754D-9A30-F4893D90E503}"/>
                </a:ext>
              </a:extLst>
            </p:cNvPr>
            <p:cNvSpPr txBox="1"/>
            <p:nvPr/>
          </p:nvSpPr>
          <p:spPr>
            <a:xfrm>
              <a:off x="9707264" y="5935313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충전소</a:t>
              </a:r>
              <a:endParaRPr kumimoji="1" lang="en-US" altLang="ko-Kore-KR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1CFB23-61EF-D54A-8F2E-764B62BB30EF}"/>
                </a:ext>
              </a:extLst>
            </p:cNvPr>
            <p:cNvSpPr txBox="1"/>
            <p:nvPr/>
          </p:nvSpPr>
          <p:spPr>
            <a:xfrm>
              <a:off x="9707264" y="3865988"/>
              <a:ext cx="64633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판매</a:t>
              </a:r>
              <a:endParaRPr kumimoji="1" lang="en-US" altLang="ko-Kore-KR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7A4EDC-964E-E54C-8450-36B3E9E5B46C}"/>
                </a:ext>
              </a:extLst>
            </p:cNvPr>
            <p:cNvSpPr txBox="1"/>
            <p:nvPr/>
          </p:nvSpPr>
          <p:spPr>
            <a:xfrm>
              <a:off x="9707264" y="5417981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중고차</a:t>
              </a:r>
              <a:endParaRPr kumimoji="1" lang="en-US" altLang="ko-Kore-KR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CC3A83-B149-E846-A403-2C4CFF967B5B}"/>
                </a:ext>
              </a:extLst>
            </p:cNvPr>
            <p:cNvSpPr txBox="1"/>
            <p:nvPr/>
          </p:nvSpPr>
          <p:spPr>
            <a:xfrm>
              <a:off x="9707264" y="4383319"/>
              <a:ext cx="1107996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커뮤니티</a:t>
              </a:r>
              <a:endParaRPr kumimoji="1" lang="en-US" altLang="ko-Kore-KR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175EA88-BB01-4C43-91DD-F971DA17AF7F}"/>
                </a:ext>
              </a:extLst>
            </p:cNvPr>
            <p:cNvSpPr txBox="1"/>
            <p:nvPr/>
          </p:nvSpPr>
          <p:spPr>
            <a:xfrm>
              <a:off x="9707264" y="4900650"/>
              <a:ext cx="64633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공지</a:t>
              </a:r>
              <a:endParaRPr kumimoji="1" lang="en-US" altLang="ko-Kore-KR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34C4DA6-F40F-EE4F-8B95-5E09965E68F8}"/>
                </a:ext>
              </a:extLst>
            </p:cNvPr>
            <p:cNvSpPr txBox="1"/>
            <p:nvPr/>
          </p:nvSpPr>
          <p:spPr>
            <a:xfrm>
              <a:off x="9707264" y="3348657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사용자</a:t>
              </a:r>
              <a:endParaRPr kumimoji="1" lang="en-US" altLang="ko-Kore-KR" dirty="0"/>
            </a:p>
          </p:txBody>
        </p: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49C060AA-A8C8-1C49-848D-6533C85A181A}"/>
                </a:ext>
              </a:extLst>
            </p:cNvPr>
            <p:cNvCxnSpPr>
              <a:cxnSpLocks/>
            </p:cNvCxnSpPr>
            <p:nvPr/>
          </p:nvCxnSpPr>
          <p:spPr>
            <a:xfrm>
              <a:off x="9409176" y="2565952"/>
              <a:ext cx="0" cy="3569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DED23D2D-76DF-2847-A8BE-A18CC0B6B9C0}"/>
                </a:ext>
              </a:extLst>
            </p:cNvPr>
            <p:cNvCxnSpPr>
              <a:cxnSpLocks/>
            </p:cNvCxnSpPr>
            <p:nvPr/>
          </p:nvCxnSpPr>
          <p:spPr>
            <a:xfrm>
              <a:off x="9400717" y="1544953"/>
              <a:ext cx="0" cy="651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10326FC3-6BC5-DF43-B044-7ABF8D60020F}"/>
                </a:ext>
              </a:extLst>
            </p:cNvPr>
            <p:cNvCxnSpPr>
              <a:endCxn id="51" idx="1"/>
            </p:cNvCxnSpPr>
            <p:nvPr/>
          </p:nvCxnSpPr>
          <p:spPr>
            <a:xfrm flipV="1">
              <a:off x="9409176" y="3015992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0F708BF-ED5F-3B4D-9D8A-5EFE69032FF8}"/>
                </a:ext>
              </a:extLst>
            </p:cNvPr>
            <p:cNvCxnSpPr/>
            <p:nvPr/>
          </p:nvCxnSpPr>
          <p:spPr>
            <a:xfrm flipV="1">
              <a:off x="9420285" y="3560128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BC1D010-E887-0348-B990-E64168320DDA}"/>
                </a:ext>
              </a:extLst>
            </p:cNvPr>
            <p:cNvCxnSpPr/>
            <p:nvPr/>
          </p:nvCxnSpPr>
          <p:spPr>
            <a:xfrm flipV="1">
              <a:off x="9400717" y="4078210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49EB6B84-E004-F345-B9C2-0F471EDA425C}"/>
                </a:ext>
              </a:extLst>
            </p:cNvPr>
            <p:cNvCxnSpPr/>
            <p:nvPr/>
          </p:nvCxnSpPr>
          <p:spPr>
            <a:xfrm flipV="1">
              <a:off x="9405422" y="4565636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E8250F72-01E5-9D45-9B82-8201544140E8}"/>
                </a:ext>
              </a:extLst>
            </p:cNvPr>
            <p:cNvCxnSpPr/>
            <p:nvPr/>
          </p:nvCxnSpPr>
          <p:spPr>
            <a:xfrm flipV="1">
              <a:off x="9406609" y="5089578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12128BF8-B20A-6446-9012-278483C24D53}"/>
                </a:ext>
              </a:extLst>
            </p:cNvPr>
            <p:cNvCxnSpPr/>
            <p:nvPr/>
          </p:nvCxnSpPr>
          <p:spPr>
            <a:xfrm flipV="1">
              <a:off x="9415766" y="5604314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4C34B610-8A3B-F84A-ACD1-26FDDD0EBF2A}"/>
                </a:ext>
              </a:extLst>
            </p:cNvPr>
            <p:cNvCxnSpPr/>
            <p:nvPr/>
          </p:nvCxnSpPr>
          <p:spPr>
            <a:xfrm flipV="1">
              <a:off x="9405050" y="6120610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4DF2A47-7EA5-4E42-BA0C-69F316E4A549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003048" y="1382696"/>
            <a:ext cx="1828611" cy="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57B79AA-9D79-C34D-8A11-C9EA6ED1EE09}"/>
              </a:ext>
            </a:extLst>
          </p:cNvPr>
          <p:cNvCxnSpPr>
            <a:cxnSpLocks/>
          </p:cNvCxnSpPr>
          <p:nvPr/>
        </p:nvCxnSpPr>
        <p:spPr>
          <a:xfrm>
            <a:off x="4708822" y="1237303"/>
            <a:ext cx="1025631" cy="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6BD31CB-5C85-D54E-B14C-6453892BA2CE}"/>
              </a:ext>
            </a:extLst>
          </p:cNvPr>
          <p:cNvCxnSpPr/>
          <p:nvPr/>
        </p:nvCxnSpPr>
        <p:spPr>
          <a:xfrm flipH="1">
            <a:off x="4708822" y="1552363"/>
            <a:ext cx="1025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30A2927C-1E78-A94D-8F28-8FC998892251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rot="5400000">
            <a:off x="3325956" y="1236697"/>
            <a:ext cx="613620" cy="12749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9F9AFC8D-A3A7-904F-BD9D-B4F4C61F254C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rot="16200000" flipH="1">
            <a:off x="5701233" y="136370"/>
            <a:ext cx="613620" cy="34756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1774083-3117-494D-8281-A4F5F1F6CA71}"/>
              </a:ext>
            </a:extLst>
          </p:cNvPr>
          <p:cNvSpPr txBox="1"/>
          <p:nvPr/>
        </p:nvSpPr>
        <p:spPr>
          <a:xfrm>
            <a:off x="3181360" y="159072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NO</a:t>
            </a:r>
            <a:endParaRPr kumimoji="1" lang="ko-Kore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3AF247B-467F-2E4C-AE39-E1C26ABEA863}"/>
              </a:ext>
            </a:extLst>
          </p:cNvPr>
          <p:cNvSpPr txBox="1"/>
          <p:nvPr/>
        </p:nvSpPr>
        <p:spPr>
          <a:xfrm>
            <a:off x="5837045" y="159072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YES</a:t>
            </a:r>
            <a:endParaRPr kumimoji="1" lang="ko-Kore-KR" altLang="en-US" sz="1400" dirty="0"/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26C8B1A7-C219-B84D-8A1D-6B8D27B85F1A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rot="16200000" flipH="1">
            <a:off x="3677945" y="1867659"/>
            <a:ext cx="177250" cy="15425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E8A0E064-AECD-6A48-8290-A22C17BF8048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3217957" y="2327647"/>
            <a:ext cx="177250" cy="622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22AE5E92-B9E6-DC4B-9AB8-313F9052C40A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 rot="5400000">
            <a:off x="2803410" y="2535683"/>
            <a:ext cx="177250" cy="206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142DA761-CD71-5A43-8027-AD6F0A50151F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rot="5400000">
            <a:off x="2337288" y="2069561"/>
            <a:ext cx="177250" cy="11387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D0053BA9-358E-8F4B-A37E-FBE77E0ED707}"/>
              </a:ext>
            </a:extLst>
          </p:cNvPr>
          <p:cNvCxnSpPr>
            <a:stCxn id="15" idx="2"/>
            <a:endCxn id="12" idx="0"/>
          </p:cNvCxnSpPr>
          <p:nvPr/>
        </p:nvCxnSpPr>
        <p:spPr>
          <a:xfrm rot="5400000">
            <a:off x="1875486" y="1607759"/>
            <a:ext cx="177250" cy="206236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11B43744-F7C0-BF4B-96F6-B5999F51F37F}"/>
              </a:ext>
            </a:extLst>
          </p:cNvPr>
          <p:cNvCxnSpPr>
            <a:stCxn id="16" idx="2"/>
            <a:endCxn id="38" idx="0"/>
          </p:cNvCxnSpPr>
          <p:nvPr/>
        </p:nvCxnSpPr>
        <p:spPr>
          <a:xfrm rot="5400000">
            <a:off x="6850744" y="1834367"/>
            <a:ext cx="179155" cy="1611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7B3A0265-850A-FE42-96DF-FE3B203D83A8}"/>
              </a:ext>
            </a:extLst>
          </p:cNvPr>
          <p:cNvCxnSpPr>
            <a:stCxn id="16" idx="2"/>
            <a:endCxn id="40" idx="0"/>
          </p:cNvCxnSpPr>
          <p:nvPr/>
        </p:nvCxnSpPr>
        <p:spPr>
          <a:xfrm rot="5400000">
            <a:off x="7333375" y="2316998"/>
            <a:ext cx="179155" cy="6457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27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5CFA9-8007-C64A-9FD6-B0B69793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시스템</a:t>
            </a:r>
            <a:r>
              <a:rPr kumimoji="1" lang="ko-KR" altLang="en-US" dirty="0"/>
              <a:t> 구현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D3A6F-B208-3147-B0E4-431A152C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ko-Kore-KR" sz="2400" dirty="0"/>
          </a:p>
          <a:p>
            <a:r>
              <a:rPr kumimoji="1" lang="ko-Kore-KR" altLang="en-US" sz="2400" dirty="0"/>
              <a:t>하드웨어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Windows 10, Ram 8GB, intel core i7 // MacOS Catarina </a:t>
            </a:r>
            <a:r>
              <a:rPr kumimoji="1" lang="ko-KR" altLang="en-US" sz="2400" dirty="0"/>
              <a:t>호환</a:t>
            </a:r>
            <a:endParaRPr kumimoji="1" lang="en-US" altLang="ko-KR" sz="2400" dirty="0"/>
          </a:p>
          <a:p>
            <a:r>
              <a:rPr kumimoji="1" lang="ko-KR" altLang="en-US" sz="2400" dirty="0" err="1"/>
              <a:t>구현언어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JDK SE 1.8.0, HTML5, CSS3, </a:t>
            </a:r>
            <a:r>
              <a:rPr kumimoji="1" lang="en-US" altLang="ko-KR" sz="2400" dirty="0" err="1"/>
              <a:t>ECMAscript</a:t>
            </a:r>
            <a:r>
              <a:rPr kumimoji="1" lang="en-US" altLang="ko-KR" sz="2400" dirty="0"/>
              <a:t> 6, SQL</a:t>
            </a:r>
          </a:p>
          <a:p>
            <a:r>
              <a:rPr kumimoji="1" lang="ko-KR" altLang="en-US" sz="2400" dirty="0" err="1"/>
              <a:t>사용기술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React.js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axios</a:t>
            </a:r>
            <a:r>
              <a:rPr kumimoji="1" lang="en-US" altLang="ko-KR" sz="2400" dirty="0"/>
              <a:t>, SPA</a:t>
            </a:r>
          </a:p>
          <a:p>
            <a:r>
              <a:rPr kumimoji="1" lang="ko-KR" altLang="en-US" sz="2400" dirty="0"/>
              <a:t>서        버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Tomcat9.0, MariaDB 5.5, AWS</a:t>
            </a:r>
          </a:p>
          <a:p>
            <a:r>
              <a:rPr kumimoji="1" lang="ko-KR" altLang="en-US" sz="2400" dirty="0"/>
              <a:t>프레임워크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Spring boot, JPA, bootstrap, Node.js</a:t>
            </a:r>
          </a:p>
          <a:p>
            <a:r>
              <a:rPr kumimoji="1" lang="ko-KR" altLang="en-US" sz="2400" dirty="0" err="1"/>
              <a:t>사용도구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Github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Github</a:t>
            </a:r>
            <a:r>
              <a:rPr kumimoji="1" lang="en-US" altLang="ko-KR" sz="2400" dirty="0"/>
              <a:t> Desktop,  Trello, Gantt chart, </a:t>
            </a:r>
            <a:r>
              <a:rPr kumimoji="1" lang="en-US" altLang="ko-KR" sz="2400" dirty="0" err="1"/>
              <a:t>eXERD</a:t>
            </a:r>
            <a:r>
              <a:rPr kumimoji="1" lang="en-US" altLang="ko-KR" sz="2400" dirty="0"/>
              <a:t>, Chrome, Slack, </a:t>
            </a:r>
            <a:r>
              <a:rPr kumimoji="1" lang="en-US" altLang="ko-KR" sz="2400" dirty="0" err="1"/>
              <a:t>InteliJ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Webstorm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HeidiSQL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MySQLWorkbench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9032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125C8-BB17-9B46-93BC-516149E6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8D2C9-368B-CE45-842B-0435DC774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순서</a:t>
            </a:r>
            <a:endParaRPr kumimoji="1" lang="en-US" altLang="ko-Kore-KR" sz="2400" dirty="0"/>
          </a:p>
          <a:p>
            <a:pPr marL="731520" lvl="1" indent="-457200">
              <a:buFont typeface="+mj-lt"/>
              <a:buAutoNum type="arabicPeriod"/>
            </a:pPr>
            <a:r>
              <a:rPr kumimoji="1" lang="ko-Kore-KR" altLang="en-US" sz="2400" dirty="0"/>
              <a:t>공통</a:t>
            </a:r>
            <a:endParaRPr kumimoji="1" lang="en-US" altLang="ko-Kore-KR" sz="2400" dirty="0"/>
          </a:p>
          <a:p>
            <a:pPr marL="731520" lvl="1" indent="-457200">
              <a:buFont typeface="+mj-lt"/>
              <a:buAutoNum type="arabicPeriod"/>
            </a:pPr>
            <a:r>
              <a:rPr kumimoji="1" lang="ko-Kore-KR" altLang="en-US" sz="2400" dirty="0"/>
              <a:t>신차</a:t>
            </a:r>
            <a:endParaRPr kumimoji="1" lang="en-US" altLang="ko-Kore-KR" sz="2400" dirty="0"/>
          </a:p>
          <a:p>
            <a:pPr marL="731520" lvl="1" indent="-457200">
              <a:buFont typeface="+mj-lt"/>
              <a:buAutoNum type="arabicPeriod"/>
            </a:pPr>
            <a:r>
              <a:rPr kumimoji="1" lang="ko-Kore-KR" altLang="en-US" sz="2400" dirty="0"/>
              <a:t>중고차</a:t>
            </a:r>
            <a:endParaRPr kumimoji="1" lang="en-US" altLang="ko-Kore-KR" sz="2400" dirty="0"/>
          </a:p>
          <a:p>
            <a:pPr marL="731520" lvl="1" indent="-457200">
              <a:buFont typeface="+mj-lt"/>
              <a:buAutoNum type="arabicPeriod"/>
            </a:pPr>
            <a:r>
              <a:rPr kumimoji="1" lang="ko-Kore-KR" altLang="en-US" sz="2400" dirty="0"/>
              <a:t>관리자</a:t>
            </a:r>
            <a:endParaRPr kumimoji="1" lang="en-US" altLang="ko-Kore-KR" sz="2400" dirty="0"/>
          </a:p>
          <a:p>
            <a:pPr marL="731520" lvl="1" indent="-457200">
              <a:buFont typeface="+mj-lt"/>
              <a:buAutoNum type="arabicPeriod"/>
            </a:pPr>
            <a:r>
              <a:rPr kumimoji="1" lang="ko-Kore-KR" altLang="en-US" sz="2400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82102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3893B-1C81-DF43-A8EE-E17897E9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(1)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공통</a:t>
            </a:r>
            <a:endParaRPr kumimoji="1" lang="ko-Kore-KR" altLang="en-US" dirty="0"/>
          </a:p>
        </p:txBody>
      </p:sp>
      <p:pic>
        <p:nvPicPr>
          <p:cNvPr id="5" name="내용 개체 틀 4" descr="스크린샷, 자동차, 트럭, 앉아있는이(가) 표시된 사진&#10;&#10;자동 생성된 설명">
            <a:extLst>
              <a:ext uri="{FF2B5EF4-FFF2-40B4-BE49-F238E27FC236}">
                <a16:creationId xmlns:a16="http://schemas.microsoft.com/office/drawing/2014/main" id="{B08A71EF-6425-E348-BB3A-0164A3C60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7793421" cy="43837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EC7B4-BE6A-CB43-B315-CFB66B0EAA4E}"/>
              </a:ext>
            </a:extLst>
          </p:cNvPr>
          <p:cNvSpPr txBox="1"/>
          <p:nvPr/>
        </p:nvSpPr>
        <p:spPr>
          <a:xfrm>
            <a:off x="9028386" y="2014194"/>
            <a:ext cx="2722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기존</a:t>
            </a:r>
            <a:r>
              <a:rPr kumimoji="1" lang="ko-KR" altLang="en-US" dirty="0"/>
              <a:t> 전기차 관련 사이트는 신차 또는 중고차에 대한 정보가 없음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단순 정보전달만을 목적</a:t>
            </a:r>
            <a:endParaRPr kumimoji="1" lang="en-US" altLang="ko-KR" dirty="0"/>
          </a:p>
          <a:p>
            <a:r>
              <a:rPr kumimoji="1" lang="ko-KR" altLang="en-US" dirty="0"/>
              <a:t>전기차에 대한 종합적인 정보와 커뮤니티에 대한 요구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전기차의 생명주기를 한눈에 볼 수 있고 소통할 수 있는 </a:t>
            </a:r>
            <a:r>
              <a:rPr kumimoji="1" lang="ko-KR" altLang="en-US" dirty="0" err="1"/>
              <a:t>웹서비스</a:t>
            </a:r>
            <a:r>
              <a:rPr kumimoji="1" lang="ko-KR" altLang="en-US" dirty="0"/>
              <a:t> 필요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776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 txBox="1">
            <a:spLocks/>
          </p:cNvSpPr>
          <p:nvPr/>
        </p:nvSpPr>
        <p:spPr>
          <a:xfrm>
            <a:off x="7315200" y="440118"/>
            <a:ext cx="4467497" cy="602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kumimoji="1" lang="ko-Kore-KR" altLang="en-US" sz="25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 txBox="1">
            <a:spLocks/>
          </p:cNvSpPr>
          <p:nvPr/>
        </p:nvSpPr>
        <p:spPr>
          <a:xfrm>
            <a:off x="7315200" y="394400"/>
            <a:ext cx="4467497" cy="6071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 sz="2500" dirty="0"/>
              <a:t>Sk</a:t>
            </a:r>
            <a:r>
              <a:rPr lang="ko-KR" altLang="en-US" sz="2500" dirty="0"/>
              <a:t>엔 카 구매상에서 옵션 배치와 사진 정렬을 참고하였습니다</a:t>
            </a:r>
            <a:br>
              <a:rPr lang="ko-KR" altLang="en-US" sz="2500" dirty="0"/>
            </a:br>
            <a:r>
              <a:rPr lang="ko-KR" altLang="en-US" sz="2500" dirty="0"/>
              <a:t>이것을 토대로 저희가 </a:t>
            </a:r>
            <a:endParaRPr lang="en-US" altLang="ko-KR" sz="2500" dirty="0"/>
          </a:p>
          <a:p>
            <a:r>
              <a:rPr lang="ko-KR" altLang="en-US" sz="2500" dirty="0"/>
              <a:t>원하는 전기차 라이프사이클을 </a:t>
            </a:r>
            <a:endParaRPr lang="en-US" altLang="ko-KR" sz="2500" dirty="0"/>
          </a:p>
          <a:p>
            <a:r>
              <a:rPr lang="ko-KR" altLang="en-US" sz="2500" dirty="0"/>
              <a:t>위한 구매페이지를 </a:t>
            </a:r>
            <a:r>
              <a:rPr lang="ko-KR" altLang="en-US" sz="2500" dirty="0" err="1"/>
              <a:t>만들기위해</a:t>
            </a:r>
            <a:r>
              <a:rPr lang="ko-KR" altLang="en-US" sz="2500" dirty="0"/>
              <a:t> </a:t>
            </a:r>
            <a:endParaRPr lang="en-US" altLang="ko-KR" sz="2500" dirty="0"/>
          </a:p>
          <a:p>
            <a:r>
              <a:rPr lang="ko-KR" altLang="en-US" sz="2500" dirty="0"/>
              <a:t>전기차가 주로 이루어지는 화면으로 한눈에 보일 수 있게끔 정리하였습니다</a:t>
            </a:r>
            <a:endParaRPr kumimoji="1" lang="ko-Kore-KR" altLang="en-US" sz="2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4" y="1045029"/>
            <a:ext cx="6914606" cy="529385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139E928-E377-A142-9DC3-D5243043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617494"/>
          </a:xfrm>
        </p:spPr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(2)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신차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1072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441"/>
      </a:dk2>
      <a:lt2>
        <a:srgbClr val="E8E2E2"/>
      </a:lt2>
      <a:accent1>
        <a:srgbClr val="7EA9AB"/>
      </a:accent1>
      <a:accent2>
        <a:srgbClr val="7DA0BC"/>
      </a:accent2>
      <a:accent3>
        <a:srgbClr val="949BC8"/>
      </a:accent3>
      <a:accent4>
        <a:srgbClr val="8F7DBC"/>
      </a:accent4>
      <a:accent5>
        <a:srgbClr val="B894C8"/>
      </a:accent5>
      <a:accent6>
        <a:srgbClr val="BC7DB5"/>
      </a:accent6>
      <a:hlink>
        <a:srgbClr val="AE6C69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1259</Words>
  <Application>Microsoft Macintosh PowerPoint</Application>
  <PresentationFormat>와이드스크린</PresentationFormat>
  <Paragraphs>362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Avenir Next LT Pro</vt:lpstr>
      <vt:lpstr>Avenir Next LT Pro Light</vt:lpstr>
      <vt:lpstr>Garamond</vt:lpstr>
      <vt:lpstr>SavonVTI</vt:lpstr>
      <vt:lpstr>Team_EV</vt:lpstr>
      <vt:lpstr>목 차</vt:lpstr>
      <vt:lpstr>프로젝트 개요</vt:lpstr>
      <vt:lpstr>프로젝트 수행</vt:lpstr>
      <vt:lpstr>시스템 흐름</vt:lpstr>
      <vt:lpstr>시스템 구현</vt:lpstr>
      <vt:lpstr>요구사항 확인</vt:lpstr>
      <vt:lpstr>요구사항 확인 (1) - 공통</vt:lpstr>
      <vt:lpstr>요구사항 확인 (2) - 신차</vt:lpstr>
      <vt:lpstr>요구사항 확인 (2) - 중고차</vt:lpstr>
      <vt:lpstr>요구사항 확인 (3) - 관리자</vt:lpstr>
      <vt:lpstr>요구사항 확인 (4) - 챗봇</vt:lpstr>
      <vt:lpstr>요구사항 확인 (5) - 게시판</vt:lpstr>
      <vt:lpstr>요구사항 정의서</vt:lpstr>
      <vt:lpstr>요구사항 정의서 - 관리자</vt:lpstr>
      <vt:lpstr>요구사항 정의서 - 신차</vt:lpstr>
      <vt:lpstr>요구사항 정의서 - 중고차</vt:lpstr>
      <vt:lpstr>요구사항 - 지도</vt:lpstr>
      <vt:lpstr>요구사항 정의서 - 챗봇</vt:lpstr>
      <vt:lpstr>요구사항 정의서 (3) 게시판 </vt:lpstr>
      <vt:lpstr>DB 정의서</vt:lpstr>
      <vt:lpstr>DB – ERD </vt:lpstr>
      <vt:lpstr>ERD – user(사용자)</vt:lpstr>
      <vt:lpstr>ERD – Market Price (시세)</vt:lpstr>
      <vt:lpstr>ERD – Market Price (시세)</vt:lpstr>
      <vt:lpstr>ERD – userCar(사용자 차량)</vt:lpstr>
      <vt:lpstr>ERD – Purchase(구매)</vt:lpstr>
      <vt:lpstr>ERD – Comparison(연비비교)</vt:lpstr>
      <vt:lpstr>ERD – registration(등록비용)</vt:lpstr>
      <vt:lpstr>ERD – Market Price (시세)</vt:lpstr>
      <vt:lpstr>ERD – Market Price (시세)</vt:lpstr>
      <vt:lpstr>ERD – ChatBot(챗봇)</vt:lpstr>
      <vt:lpstr>ERD – board(게시판)</vt:lpstr>
      <vt:lpstr>DB 정의서 – 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Team_EV</dc:title>
  <dc:creator>이형태</dc:creator>
  <cp:lastModifiedBy>이형태</cp:lastModifiedBy>
  <cp:revision>33</cp:revision>
  <dcterms:created xsi:type="dcterms:W3CDTF">2020-07-27T06:58:41Z</dcterms:created>
  <dcterms:modified xsi:type="dcterms:W3CDTF">2020-07-29T03:52:41Z</dcterms:modified>
</cp:coreProperties>
</file>